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handoutMasterIdLst>
    <p:handoutMasterId r:id="rId28"/>
  </p:handoutMasterIdLst>
  <p:sldIdLst>
    <p:sldId id="316" r:id="rId5"/>
    <p:sldId id="1733" r:id="rId6"/>
    <p:sldId id="470" r:id="rId7"/>
    <p:sldId id="264" r:id="rId8"/>
    <p:sldId id="443" r:id="rId9"/>
    <p:sldId id="466" r:id="rId10"/>
    <p:sldId id="268" r:id="rId11"/>
    <p:sldId id="262" r:id="rId12"/>
    <p:sldId id="1723" r:id="rId13"/>
    <p:sldId id="1724" r:id="rId14"/>
    <p:sldId id="1708" r:id="rId15"/>
    <p:sldId id="451" r:id="rId16"/>
    <p:sldId id="1737" r:id="rId17"/>
    <p:sldId id="1725" r:id="rId18"/>
    <p:sldId id="1736" r:id="rId19"/>
    <p:sldId id="1727" r:id="rId20"/>
    <p:sldId id="1713" r:id="rId21"/>
    <p:sldId id="1728" r:id="rId22"/>
    <p:sldId id="1729" r:id="rId23"/>
    <p:sldId id="1711" r:id="rId24"/>
    <p:sldId id="1730" r:id="rId25"/>
    <p:sldId id="4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4" autoAdjust="0"/>
    <p:restoredTop sz="94785"/>
  </p:normalViewPr>
  <p:slideViewPr>
    <p:cSldViewPr snapToGrid="0">
      <p:cViewPr varScale="1">
        <p:scale>
          <a:sx n="99" d="100"/>
          <a:sy n="99" d="100"/>
        </p:scale>
        <p:origin x="7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FDD15-D629-4E8F-B711-33FCBDA1049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B67CD-A40C-48A8-AE13-10999763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15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64DAE-E724-4F40-ABCC-4F4188553F2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F077D-C443-4702-9A78-B62684C1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47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endParaRPr lang="en-US" sz="1200" b="1" dirty="0"/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39942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F077D-C443-4702-9A78-B62684C10B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36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F077D-C443-4702-9A78-B62684C10B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50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9FD72-48E2-4724-BFBE-1B3F6D64FB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82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F077D-C443-4702-9A78-B62684C10B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44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4175" y="685800"/>
            <a:ext cx="6081713" cy="3421063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160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B865E7-9B44-644E-83CB-01284564F5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390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F077D-C443-4702-9A78-B62684C10B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40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59FD72-48E2-4724-BFBE-1B3F6D64FB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249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especially true among people over the age of 45.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7DB15-DA9B-CA4E-A3C5-A1996EA524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18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F077D-C443-4702-9A78-B62684C10B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87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42AB-A3F6-4D67-B848-190D565619B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75A2-01C0-4A7C-8950-694E36B3A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1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42AB-A3F6-4D67-B848-190D565619B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75A2-01C0-4A7C-8950-694E36B3A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17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42AB-A3F6-4D67-B848-190D565619B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75A2-01C0-4A7C-8950-694E36B3A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07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725084" y="762000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429000"/>
            <a:ext cx="85344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D262BEEC-4CA1-4342-9EF9-A5244F55DA1D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82ED67E-0CE5-40E7-BB7F-CFAE98A2A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49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5074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781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7517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62BEEC-4CA1-4342-9EF9-A5244F55DA1D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ED67E-0CE5-40E7-BB7F-CFAE98A2A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47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62BEEC-4CA1-4342-9EF9-A5244F55DA1D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ED67E-0CE5-40E7-BB7F-CFAE98A2A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32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62BEEC-4CA1-4342-9EF9-A5244F55DA1D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ED67E-0CE5-40E7-BB7F-CFAE98A2A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82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1371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39750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62BEEC-4CA1-4342-9EF9-A5244F55DA1D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ED67E-0CE5-40E7-BB7F-CFAE98A2A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47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42AB-A3F6-4D67-B848-190D565619B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75A2-01C0-4A7C-8950-694E36B3A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70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3657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2968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2672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62BEEC-4CA1-4342-9EF9-A5244F55DA1D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ED67E-0CE5-40E7-BB7F-CFAE98A2A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95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62BEEC-4CA1-4342-9EF9-A5244F55DA1D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ED67E-0CE5-40E7-BB7F-CFAE98A2A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37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62BEEC-4CA1-4342-9EF9-A5244F55DA1D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ED67E-0CE5-40E7-BB7F-CFAE98A2A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1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725084" y="762000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429000"/>
            <a:ext cx="85344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44F490E-5035-4E19-8EAA-352DBFEA0ED5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7" name="Object 11"/>
          <p:cNvGraphicFramePr>
            <a:graphicFrameLocks noChangeAspect="1"/>
          </p:cNvGraphicFramePr>
          <p:nvPr userDrawn="1"/>
        </p:nvGraphicFramePr>
        <p:xfrm>
          <a:off x="4234" y="5791200"/>
          <a:ext cx="1218776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hoto Editor Photo" r:id="rId3" imgW="7430537" imgH="866896" progId="MSPhotoEd.3">
                  <p:embed/>
                </p:oleObj>
              </mc:Choice>
              <mc:Fallback>
                <p:oleObj name="Photo Editor Photo" r:id="rId3" imgW="7430537" imgH="866896" progId="MSPhotoEd.3">
                  <p:embed/>
                  <p:pic>
                    <p:nvPicPr>
                      <p:cNvPr id="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4" y="5791200"/>
                        <a:ext cx="12187767" cy="1066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1365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12192000" cy="542193"/>
          </a:xfrm>
          <a:solidFill>
            <a:srgbClr val="C00000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6285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470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3429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3429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9409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1591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7"/>
            <a:ext cx="5389033" cy="31591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DE998-D728-47FD-B331-9DB4AFF44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74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0EA30-43D0-4FE3-B551-F57A3F3D9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35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6833F-C2CA-467D-9A63-3AD7A4A86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7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42AB-A3F6-4D67-B848-190D565619B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75A2-01C0-4A7C-8950-694E36B3A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78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13714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39750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8E9915-5919-4B01-8528-08BDB2604F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06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3657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2968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267200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15637E-4246-4D6E-BE22-C62D531657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12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DAD93-B3E9-44ED-8E56-5D9D036DEB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43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6316A-A589-4DFA-95C0-5DB63DCDA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06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821FE-AFAC-507A-8E15-DA9A69B8C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90666-662D-F5D5-3F4D-2C93D4DBB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8AFEF-C009-AA8A-C8B5-349298FC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498E-2FB7-8743-BA2E-7D46EA48F9D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2B326-9F64-CB98-8AB9-CCB552269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09705-6C6C-D49C-97D1-EBB890AF6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999D-F0F0-A541-BC29-6FBDEA616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84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2506D-B022-E79D-DC67-1DAF0DBF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6E20-FF44-8C11-BA0E-F9868DA3A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58513-3A68-019C-C8F4-545DBAEBD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498E-2FB7-8743-BA2E-7D46EA48F9D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03DD6-30A8-8046-87FD-26BB03E78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E306F-097D-54B3-11D9-1EA47AD2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999D-F0F0-A541-BC29-6FBDEA616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34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C99D1-DB21-E5AD-0562-B324969E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A7C66-5C06-52B4-25B4-78ADB7B2A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48761-29AC-C048-3E4D-0A9796D30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498E-2FB7-8743-BA2E-7D46EA48F9D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8E574-D200-EC53-50DB-A38643BB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86467-7194-1244-C45E-935176E2B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999D-F0F0-A541-BC29-6FBDEA616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92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D49B0-6319-314D-C6B2-87F04C1FF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AABA1-E8E8-E471-3F27-2F6B233A49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F98EF-CE06-375B-C1A9-7B40E4007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F99677-652E-B618-10B4-0256963EF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498E-2FB7-8743-BA2E-7D46EA48F9D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CFFD9-AF84-A043-BD2E-8525AB25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D88DC-837F-129F-5FDA-3B4AEA37F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999D-F0F0-A541-BC29-6FBDEA616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7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1F36-459C-0936-A617-5F5AD154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8F874-0608-2ECE-0C0E-A2DD29DF9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FAF07-442E-A8F7-217F-490EA6EE3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CD840B-C9D4-295E-3CDA-7776192E0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6905C9-0AED-5F56-736C-EC6EF5367B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9DADAA-8587-64AD-CCB9-0A98059A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498E-2FB7-8743-BA2E-7D46EA48F9D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A16390-486F-A273-FA9B-687969E3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3F1FC-A661-126A-5377-8C2E0FAD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999D-F0F0-A541-BC29-6FBDEA616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86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566A3-179D-C76D-5024-1E4999AA4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BCCBA7-D11D-A4E2-B449-C30D29990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498E-2FB7-8743-BA2E-7D46EA48F9D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62929-A2D4-249A-7579-701FEF22A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3802D-BEB6-E29B-4C63-5834C2F4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999D-F0F0-A541-BC29-6FBDEA616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92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42AB-A3F6-4D67-B848-190D565619B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75A2-01C0-4A7C-8950-694E36B3A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96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8D5ED3-9800-734E-5869-717F565B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498E-2FB7-8743-BA2E-7D46EA48F9D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C4E1A7-2C31-01B2-5697-D036F7E2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A1ABE-E64A-B0BE-A8A8-AD7741200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999D-F0F0-A541-BC29-6FBDEA616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061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95D05-A209-B291-92FF-302DF1EB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62B54-8070-D0C7-16DA-64E132ED2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1052F-0CD1-2B95-4D83-D559E450F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682F9-C2BE-3612-7C31-0BB5D7A7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498E-2FB7-8743-BA2E-7D46EA48F9D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ED32B-3803-38E1-C100-DC2B6F2C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1C926-83D0-4B43-2F3A-34230880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999D-F0F0-A541-BC29-6FBDEA616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706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E9A43-AD32-2949-EF9B-C6CA9A3C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9F26A2-0F65-D7C4-608D-337B6DF9D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C0763-0BBF-B9CE-4B3E-56CD2D8CA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19E0B-577C-A027-B20C-6F1C10BBC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498E-2FB7-8743-BA2E-7D46EA48F9D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E9C0B-2563-F9CF-9EC8-B60639A64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4E263-A36C-F48D-DF25-27C50671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999D-F0F0-A541-BC29-6FBDEA616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54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C6DCC-8D5E-152A-CE5F-3D2F0140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DA7F6-7B06-764E-EA7D-193362EC7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7876A-E368-4A2F-1D61-ACD3448F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498E-2FB7-8743-BA2E-7D46EA48F9D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8DD0E-1B08-98C5-32F9-02A877C6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B1FFF-CC6B-CC1B-B405-A6E8A074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999D-F0F0-A541-BC29-6FBDEA616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28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FDDBBB-EA5A-8124-576E-CE9944C49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55700-1497-46F6-B955-2D113E398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83686-58ED-8FA7-2794-ED5B4C5EA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498E-2FB7-8743-BA2E-7D46EA48F9D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F200A-A792-626B-4F66-6E5084A8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15E91-B6C5-14B8-56CD-F7F57D90B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999D-F0F0-A541-BC29-6FBDEA616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2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42AB-A3F6-4D67-B848-190D565619B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75A2-01C0-4A7C-8950-694E36B3A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93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42AB-A3F6-4D67-B848-190D565619B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75A2-01C0-4A7C-8950-694E36B3A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42AB-A3F6-4D67-B848-190D565619B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75A2-01C0-4A7C-8950-694E36B3A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0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42AB-A3F6-4D67-B848-190D565619B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75A2-01C0-4A7C-8950-694E36B3A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1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42AB-A3F6-4D67-B848-190D565619B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D75A2-01C0-4A7C-8950-694E36B3A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3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oleObject" Target="../embeddings/oleObject2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A42AB-A3F6-4D67-B848-190D565619B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D75A2-01C0-4A7C-8950-694E36B3A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D262BEEC-4CA1-4342-9EF9-A5244F55DA1D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2ED67E-0CE5-40E7-BB7F-CFAE98A2AC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aphicFrame>
        <p:nvGraphicFramePr>
          <p:cNvPr id="4106" name="Object 10"/>
          <p:cNvGraphicFramePr>
            <a:graphicFrameLocks noChangeAspect="1"/>
          </p:cNvGraphicFramePr>
          <p:nvPr/>
        </p:nvGraphicFramePr>
        <p:xfrm>
          <a:off x="4234" y="5562600"/>
          <a:ext cx="1218776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Photo" r:id="rId14" imgW="7430537" imgH="866896" progId="">
                  <p:embed/>
                </p:oleObj>
              </mc:Choice>
              <mc:Fallback>
                <p:oleObj name="Photo Editor Photo" r:id="rId14" imgW="7430537" imgH="866896" progId="">
                  <p:embed/>
                  <p:pic>
                    <p:nvPicPr>
                      <p:cNvPr id="410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4" y="5562600"/>
                        <a:ext cx="12187767" cy="1295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1F3E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05623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baseline="0">
          <a:solidFill>
            <a:schemeClr val="tx1">
              <a:lumMod val="75000"/>
              <a:lumOff val="25000"/>
            </a:schemeClr>
          </a:solidFill>
          <a:effectLst/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4">
            <a:lumMod val="50000"/>
            <a:lumOff val="50000"/>
          </a:schemeClr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4">
            <a:lumMod val="25000"/>
            <a:lumOff val="75000"/>
          </a:schemeClr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AF868FAC-D215-4684-95E3-8405DE8BA9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aphicFrame>
        <p:nvGraphicFramePr>
          <p:cNvPr id="4106" name="Object 10"/>
          <p:cNvGraphicFramePr>
            <a:graphicFrameLocks noChangeAspect="1"/>
          </p:cNvGraphicFramePr>
          <p:nvPr/>
        </p:nvGraphicFramePr>
        <p:xfrm>
          <a:off x="4235" y="5562600"/>
          <a:ext cx="1218776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hoto Editor Photo" r:id="rId14" imgW="7430537" imgH="866896" progId="MSPhotoEd.3">
                  <p:embed/>
                </p:oleObj>
              </mc:Choice>
              <mc:Fallback>
                <p:oleObj name="Photo Editor Photo" r:id="rId14" imgW="7430537" imgH="866896" progId="MSPhotoEd.3">
                  <p:embed/>
                  <p:pic>
                    <p:nvPicPr>
                      <p:cNvPr id="410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5" y="5562600"/>
                        <a:ext cx="12187767" cy="1295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9609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b="1" baseline="0">
          <a:solidFill>
            <a:schemeClr val="tx1">
              <a:lumMod val="75000"/>
              <a:lumOff val="25000"/>
            </a:schemeClr>
          </a:solidFill>
          <a:effectLst/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accent4">
            <a:lumMod val="50000"/>
            <a:lumOff val="50000"/>
          </a:schemeClr>
        </a:buClr>
        <a:buSzPct val="60000"/>
        <a:buFont typeface="Wingdings" pitchFamily="2" charset="2"/>
        <a:buChar char="l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accent4">
            <a:lumMod val="25000"/>
            <a:lumOff val="75000"/>
          </a:schemeClr>
        </a:buClr>
        <a:buChar char="•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FFB3E8-181E-F12B-FA3B-F7AD584AA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90FA5-ED98-21B7-F48D-70B3B459E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F769A-29EB-0A0E-DD7C-77EC3660E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9498E-2FB7-8743-BA2E-7D46EA48F9D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DF8DF-42A8-ADA4-794D-78D571940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E82DC-FD4A-CDF6-655A-D46FE296B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D999D-F0F0-A541-BC29-6FBDEA616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1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WpFBfQEW3o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/>
        </p:nvSpPr>
        <p:spPr>
          <a:xfrm>
            <a:off x="0" y="2370256"/>
            <a:ext cx="12192000" cy="744416"/>
          </a:xfrm>
          <a:prstGeom prst="rect">
            <a:avLst/>
          </a:prstGeom>
          <a:solidFill>
            <a:srgbClr val="002060">
              <a:alpha val="75294"/>
            </a:srgbClr>
          </a:solidFill>
          <a:ln>
            <a:noFill/>
          </a:ln>
          <a:effectLst>
            <a:outerShdw dist="38100" dir="2700000" algn="tl" rotWithShape="0">
              <a:srgbClr val="000000">
                <a:alpha val="39215"/>
              </a:srgbClr>
            </a:outerShdw>
          </a:effectLst>
        </p:spPr>
        <p:txBody>
          <a:bodyPr wrap="square" lIns="92067" tIns="46033" rIns="92067" bIns="460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Social Security – Our Earned Benefits</a:t>
            </a:r>
          </a:p>
        </p:txBody>
      </p:sp>
      <p:pic>
        <p:nvPicPr>
          <p:cNvPr id="197" name="Shape 197" descr="ARA_c_Logo_Transpar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789" y="229701"/>
            <a:ext cx="3863011" cy="1751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048000" y="356892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" panose="020B0502040204020203" pitchFamily="34" charset="0"/>
              </a:rPr>
              <a:t>Alliance for 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" panose="020B0502040204020203" pitchFamily="34" charset="0"/>
              </a:rPr>
              <a:t>Retired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egoe UI" panose="020B0502040204020203" pitchFamily="34" charset="0"/>
              </a:rPr>
              <a:t>Americans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Segoe UI" panose="020B0502040204020203" pitchFamily="34" charset="0"/>
              </a:rPr>
              <a:t>2023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7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/>
          </p:cNvSpPr>
          <p:nvPr>
            <p:ph type="title"/>
          </p:nvPr>
        </p:nvSpPr>
        <p:spPr>
          <a:xfrm>
            <a:off x="0" y="15686"/>
            <a:ext cx="12192000" cy="761999"/>
          </a:xfrm>
          <a:solidFill>
            <a:srgbClr val="002060"/>
          </a:solidFill>
        </p:spPr>
        <p:txBody>
          <a:bodyPr/>
          <a:lstStyle/>
          <a:p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Social Security is Solvent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8640" y="972153"/>
            <a:ext cx="5784783" cy="5303518"/>
          </a:xfrm>
        </p:spPr>
        <p:txBody>
          <a:bodyPr/>
          <a:lstStyle/>
          <a:p>
            <a:pPr marL="457200" indent="-457200">
              <a:buClr>
                <a:schemeClr val="bg2">
                  <a:lumMod val="95000"/>
                  <a:lumOff val="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en-US" sz="3200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bg2">
                  <a:lumMod val="95000"/>
                  <a:lumOff val="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Can pay full benefits for the next decade</a:t>
            </a:r>
            <a:br>
              <a:rPr lang="en-US" alt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en-US" altLang="en-US" sz="3200" b="1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bg2">
                  <a:lumMod val="95000"/>
                  <a:lumOff val="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If nothing changes, Social Security can pay 77% of scheduled benefits after 2033</a:t>
            </a:r>
          </a:p>
          <a:p>
            <a:pPr marL="457200" indent="-457200">
              <a:buClr>
                <a:schemeClr val="bg2">
                  <a:lumMod val="95000"/>
                  <a:lumOff val="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en-US" sz="3200" b="1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bg2">
                  <a:lumMod val="95000"/>
                  <a:lumOff val="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altLang="en-US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A1252A8-2D56-D1BE-07E8-92E48BD5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86161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57750" y="-1924050"/>
            <a:ext cx="2743200" cy="1340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058" y="1516780"/>
            <a:ext cx="3253439" cy="325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9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9D8C09BC-7682-AFCF-4070-DE6164D66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754" y="1499338"/>
            <a:ext cx="7990954" cy="440094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E5130E0-26E9-B436-EF81-6C10ADD20D6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8552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Social Security Has Broad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Public Support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22106" y="1511165"/>
            <a:ext cx="32725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78% of ALL Citizens </a:t>
            </a:r>
            <a:r>
              <a:rPr lang="en-US" sz="4000" b="1" dirty="0"/>
              <a:t>Say Social Security Should Receive the Same or MORE Funding</a:t>
            </a:r>
          </a:p>
        </p:txBody>
      </p:sp>
    </p:spTree>
    <p:extLst>
      <p:ext uri="{BB962C8B-B14F-4D97-AF65-F5344CB8AC3E}">
        <p14:creationId xmlns:p14="http://schemas.microsoft.com/office/powerpoint/2010/main" val="2491996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965F4F-3F3C-F49D-05BE-BF9FA0803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2" y="1271753"/>
            <a:ext cx="11289323" cy="49297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F366F5-56BC-D4EE-3D95-5B5F7414B7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75945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Lift Or Eliminate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Cap on Contributions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FF04E90-2D51-843B-8AF8-668CEC11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50536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619" y="1271753"/>
            <a:ext cx="8155941" cy="3972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9735" y="1134545"/>
            <a:ext cx="3199445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sz="2800" b="1" dirty="0"/>
              <a:t>Strengthen the Trust Fund</a:t>
            </a:r>
            <a:br>
              <a:rPr lang="en-US" sz="2800" b="1" dirty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800" b="1" dirty="0"/>
              <a:t>Provide Revenue to Increase Benefits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800" b="1" dirty="0"/>
              <a:t>Ensure Social Security is There for Current and Future Beneficiaries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b="1" dirty="0"/>
          </a:p>
          <a:p>
            <a:pPr algn="ctr"/>
            <a:r>
              <a:rPr lang="en-US" sz="2800" b="1" dirty="0"/>
              <a:t>Restores Fairness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9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965F4F-3F3C-F49D-05BE-BF9FA0803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2" y="1271753"/>
            <a:ext cx="11289323" cy="49297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F366F5-56BC-D4EE-3D95-5B5F7414B7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75945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Other Changes Needed to Improve Social Security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FF04E90-2D51-843B-8AF8-668CEC11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50536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1693" y="1141557"/>
            <a:ext cx="679287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Repeal WEP-GPO Provisions so public sector retirees receive all earned Social Security Benefits</a:t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Change the Cost-of-Living Adjustment formula to Better Reflect What Seniors Spend Money On (CPI-E)</a:t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Provide Social Security Work Credits for Caregivers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Improve stamp Royalty Free Vector Image - VectorStock">
            <a:extLst>
              <a:ext uri="{FF2B5EF4-FFF2-40B4-BE49-F238E27FC236}">
                <a16:creationId xmlns:a16="http://schemas.microsoft.com/office/drawing/2014/main" id="{3657ABDC-B9D4-612C-77E3-982F71F4A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9"/>
          <a:stretch/>
        </p:blipFill>
        <p:spPr bwMode="auto">
          <a:xfrm>
            <a:off x="7343857" y="1695422"/>
            <a:ext cx="4054719" cy="337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274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 bwMode="auto">
          <a:xfrm>
            <a:off x="0" y="15686"/>
            <a:ext cx="12192000" cy="761999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 baseline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kern="0" dirty="0">
                <a:latin typeface="Segoe UI" panose="020B0502040204020203" pitchFamily="34" charset="0"/>
                <a:cs typeface="Segoe UI" panose="020B0502040204020203" pitchFamily="34" charset="0"/>
              </a:rPr>
              <a:t>Political Threats Are Real 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687"/>
            <a:ext cx="12192000" cy="592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4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 bwMode="auto">
          <a:xfrm>
            <a:off x="0" y="15686"/>
            <a:ext cx="12192000" cy="761999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 baseline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kern="0" dirty="0">
                <a:latin typeface="Segoe UI" panose="020B0502040204020203" pitchFamily="34" charset="0"/>
                <a:cs typeface="Segoe UI" panose="020B0502040204020203" pitchFamily="34" charset="0"/>
              </a:rPr>
              <a:t>Raising the Retirement Age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52864-F20C-D535-9F37-B60FC5BF96EF}"/>
              </a:ext>
            </a:extLst>
          </p:cNvPr>
          <p:cNvSpPr txBox="1"/>
          <p:nvPr/>
        </p:nvSpPr>
        <p:spPr>
          <a:xfrm>
            <a:off x="676894" y="1128155"/>
            <a:ext cx="583078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1D2228"/>
                </a:solidFill>
                <a:effectLst/>
                <a:latin typeface="YahooSans VF"/>
              </a:rPr>
              <a:t>Sen. Lindsey Graham: “…To get out of this mess, people like me are going to have to take a little less and pay a little more in. 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YahooSans VF"/>
              </a:rPr>
              <a:t>We’re going to have to adjust the age one more time </a:t>
            </a:r>
            <a:r>
              <a:rPr lang="en-US" sz="2800" b="0" i="0" dirty="0">
                <a:solidFill>
                  <a:srgbClr val="1D2228"/>
                </a:solidFill>
                <a:effectLst/>
                <a:latin typeface="YahooSans VF"/>
              </a:rPr>
              <a:t>like Ronald Reagan and Tip — Tip O’Neil did. …” </a:t>
            </a:r>
          </a:p>
          <a:p>
            <a:endParaRPr lang="en-US" dirty="0">
              <a:solidFill>
                <a:srgbClr val="1D2228"/>
              </a:solidFill>
              <a:latin typeface="YahooSans VF"/>
            </a:endParaRPr>
          </a:p>
          <a:p>
            <a:endParaRPr lang="en-US" dirty="0">
              <a:solidFill>
                <a:srgbClr val="1D2228"/>
              </a:solidFill>
              <a:latin typeface="YahooSans VF"/>
            </a:endParaRPr>
          </a:p>
          <a:p>
            <a:r>
              <a:rPr lang="en-US" sz="2800" dirty="0">
                <a:solidFill>
                  <a:srgbClr val="1D2228"/>
                </a:solidFill>
                <a:latin typeface="YahooSans VF"/>
              </a:rPr>
              <a:t>Sen. Mitt Romney: </a:t>
            </a:r>
            <a:r>
              <a:rPr lang="en-US" sz="2800" b="0" i="0" dirty="0">
                <a:solidFill>
                  <a:srgbClr val="2A2A2A"/>
                </a:solidFill>
                <a:effectLst/>
                <a:latin typeface="PublicoText"/>
              </a:rPr>
              <a:t>“…you have to recognize that 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PublicoText"/>
              </a:rPr>
              <a:t>life expectancy is a lot more today</a:t>
            </a:r>
            <a:r>
              <a:rPr lang="en-US" sz="2800" b="0" i="0" dirty="0">
                <a:solidFill>
                  <a:srgbClr val="2A2A2A"/>
                </a:solidFill>
                <a:effectLst/>
                <a:latin typeface="PublicoText"/>
              </a:rPr>
              <a:t>...”</a:t>
            </a:r>
          </a:p>
          <a:p>
            <a:endParaRPr lang="en-US" dirty="0">
              <a:solidFill>
                <a:srgbClr val="2A2A2A"/>
              </a:solidFill>
              <a:latin typeface="PublicoText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8722F7-5C77-0DF4-84AA-0487A60C8B57}"/>
              </a:ext>
            </a:extLst>
          </p:cNvPr>
          <p:cNvSpPr txBox="1"/>
          <p:nvPr/>
        </p:nvSpPr>
        <p:spPr>
          <a:xfrm>
            <a:off x="890650" y="6353299"/>
            <a:ext cx="2932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Yahoo News, June 2022;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NBC.com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March 2023</a:t>
            </a:r>
            <a:endParaRPr lang="en-US" dirty="0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D72C31E9-EF8D-6C4F-9F9D-1AB943402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86161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preme Court, for now, pauses Sen. Lindsey Graham subpoena - Roll Call">
            <a:extLst>
              <a:ext uri="{FF2B5EF4-FFF2-40B4-BE49-F238E27FC236}">
                <a16:creationId xmlns:a16="http://schemas.microsoft.com/office/drawing/2014/main" id="{12147D75-7FDC-5657-FF78-DF087526E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00" y="1104900"/>
            <a:ext cx="3492500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tt Romney Says Once-Coveted Trump Endorsement Is Now a 'Kiss of Death'">
            <a:extLst>
              <a:ext uri="{FF2B5EF4-FFF2-40B4-BE49-F238E27FC236}">
                <a16:creationId xmlns:a16="http://schemas.microsoft.com/office/drawing/2014/main" id="{91B15EFF-4C85-6938-400A-48D10DF66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00" y="3587839"/>
            <a:ext cx="3492500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174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/>
          </p:cNvSpPr>
          <p:nvPr>
            <p:ph type="title"/>
          </p:nvPr>
        </p:nvSpPr>
        <p:spPr>
          <a:xfrm>
            <a:off x="0" y="15686"/>
            <a:ext cx="12192000" cy="761999"/>
          </a:xfrm>
          <a:solidFill>
            <a:srgbClr val="002060"/>
          </a:solidFill>
        </p:spPr>
        <p:txBody>
          <a:bodyPr/>
          <a:lstStyle/>
          <a:p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Are Americans Living Longer? 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A1252A8-2D56-D1BE-07E8-92E48BD5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86161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0768" y="1803054"/>
            <a:ext cx="647780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Americans with lower-incomes do not live as long as those with high incomes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 in the top 10% in household income could expect to live to 88, while those in the bottom 10% could expect to live to just 76</a:t>
            </a:r>
            <a:b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 Expectancy Varies Significantly by Race</a:t>
            </a:r>
            <a:b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 Americans – 76.4 years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 Americans – 70.8 years</a:t>
            </a:r>
          </a:p>
          <a:p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	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t="15017" r="14959" b="14808"/>
          <a:stretch/>
        </p:blipFill>
        <p:spPr>
          <a:xfrm>
            <a:off x="7995138" y="1511166"/>
            <a:ext cx="3517072" cy="3489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5005" y="1299411"/>
            <a:ext cx="7216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American’s Life Expectancy is 76 years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7699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725476"/>
              </p:ext>
            </p:extLst>
          </p:nvPr>
        </p:nvGraphicFramePr>
        <p:xfrm>
          <a:off x="288756" y="2040555"/>
          <a:ext cx="11608068" cy="3195320"/>
        </p:xfrm>
        <a:graphic>
          <a:graphicData uri="http://schemas.openxmlformats.org/drawingml/2006/table">
            <a:tbl>
              <a:tblPr/>
              <a:tblGrid>
                <a:gridCol w="2902017">
                  <a:extLst>
                    <a:ext uri="{9D8B030D-6E8A-4147-A177-3AD203B41FA5}">
                      <a16:colId xmlns:a16="http://schemas.microsoft.com/office/drawing/2014/main" val="2117208955"/>
                    </a:ext>
                  </a:extLst>
                </a:gridCol>
                <a:gridCol w="2902017">
                  <a:extLst>
                    <a:ext uri="{9D8B030D-6E8A-4147-A177-3AD203B41FA5}">
                      <a16:colId xmlns:a16="http://schemas.microsoft.com/office/drawing/2014/main" val="386649628"/>
                    </a:ext>
                  </a:extLst>
                </a:gridCol>
                <a:gridCol w="2902017">
                  <a:extLst>
                    <a:ext uri="{9D8B030D-6E8A-4147-A177-3AD203B41FA5}">
                      <a16:colId xmlns:a16="http://schemas.microsoft.com/office/drawing/2014/main" val="2092570614"/>
                    </a:ext>
                  </a:extLst>
                </a:gridCol>
                <a:gridCol w="2902017">
                  <a:extLst>
                    <a:ext uri="{9D8B030D-6E8A-4147-A177-3AD203B41FA5}">
                      <a16:colId xmlns:a16="http://schemas.microsoft.com/office/drawing/2014/main" val="2972830360"/>
                    </a:ext>
                  </a:extLst>
                </a:gridCol>
              </a:tblGrid>
              <a:tr h="122241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 of Retirement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Yearly benefits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Lifetime benefits received until death at age 76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Reduction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71497"/>
                  </a:ext>
                </a:extLst>
              </a:tr>
              <a:tr h="37036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$20,124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$181,116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4870847"/>
                  </a:ext>
                </a:extLst>
              </a:tr>
              <a:tr h="37036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$20,124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$160,992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-$20,124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542479"/>
                  </a:ext>
                </a:extLst>
              </a:tr>
              <a:tr h="37036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$20,124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$140,868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-$40,248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213634"/>
                  </a:ext>
                </a:extLst>
              </a:tr>
              <a:tr h="37036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$20,124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$120,744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-$60,372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885371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124200" y="30972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0" y="15686"/>
            <a:ext cx="12192000" cy="761999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 baseline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altLang="en-US" sz="4000" kern="0" dirty="0">
                <a:latin typeface="Segoe UI" panose="020B0502040204020203" pitchFamily="34" charset="0"/>
                <a:cs typeface="Segoe UI" panose="020B0502040204020203" pitchFamily="34" charset="0"/>
              </a:rPr>
              <a:t>Raising the Retirement Age is a CUT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2782" y="895149"/>
            <a:ext cx="9634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Example – Single Retired Worker Receiving the Average Yearly Benefit Amount Who Lives to Age 76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A1252A8-2D56-D1BE-07E8-92E48BD5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86161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028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/>
          </p:cNvSpPr>
          <p:nvPr>
            <p:ph type="title"/>
          </p:nvPr>
        </p:nvSpPr>
        <p:spPr>
          <a:xfrm>
            <a:off x="0" y="15686"/>
            <a:ext cx="12192000" cy="761999"/>
          </a:xfrm>
          <a:solidFill>
            <a:srgbClr val="002060"/>
          </a:solidFill>
        </p:spPr>
        <p:txBody>
          <a:bodyPr/>
          <a:lstStyle/>
          <a:p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Privatization Schemes 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A1252A8-2D56-D1BE-07E8-92E48BD5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86161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4752" y="1164654"/>
            <a:ext cx="744995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All or Part of Trust Fund to Wall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Guarantee of Better Returns; Risk of </a:t>
            </a:r>
            <a:b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Investment companies Would Make Billions </a:t>
            </a:r>
            <a:b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Commissions and Fees</a:t>
            </a:r>
            <a:b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 or Require Individuals to Create Private </a:t>
            </a:r>
            <a:b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Accounts in Lieu of Guaranteed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Drains Money From the Trust Fund for Current Beneficiaries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Ends Guaranteed Earned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 Investment Companies Profit from Commissions and Fees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48" y="966427"/>
            <a:ext cx="58293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52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965F4F-3F3C-F49D-05BE-BF9FA0803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92" y="1016503"/>
            <a:ext cx="6898155" cy="56874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“Expert Commissions” start from the idea that Social Security </a:t>
            </a:r>
            <a:r>
              <a:rPr lang="en-US" i="1" dirty="0"/>
              <a:t>Must be Changed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Drastically Limit the Public’s Input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Provide Political “Cover” to Politicians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The “TRUST Act” even establishes “</a:t>
            </a:r>
            <a:r>
              <a:rPr lang="en-US" b="1" dirty="0">
                <a:solidFill>
                  <a:srgbClr val="0070C0"/>
                </a:solidFill>
              </a:rPr>
              <a:t>rescue committees</a:t>
            </a:r>
            <a:r>
              <a:rPr lang="en-US" dirty="0"/>
              <a:t>” to meet behind closed doors and develop recommendations to improve solvency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F366F5-56BC-D4EE-3D95-5B5F7414B72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2813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“TRUST Act” / Special Commissions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D038666-87F8-91DD-0D8C-7208BEF17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50536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tah media lawyers say GOP lawmakers break the law with closed caucuses">
            <a:extLst>
              <a:ext uri="{FF2B5EF4-FFF2-40B4-BE49-F238E27FC236}">
                <a16:creationId xmlns:a16="http://schemas.microsoft.com/office/drawing/2014/main" id="{FF6B5C4A-9858-02DA-D5E5-7CA5F1078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3" b="482"/>
          <a:stretch/>
        </p:blipFill>
        <p:spPr bwMode="auto">
          <a:xfrm>
            <a:off x="7040265" y="1170508"/>
            <a:ext cx="5151735" cy="3593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771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2"/>
          <p:cNvSpPr txBox="1">
            <a:spLocks/>
          </p:cNvSpPr>
          <p:nvPr/>
        </p:nvSpPr>
        <p:spPr>
          <a:xfrm>
            <a:off x="0" y="0"/>
            <a:ext cx="12179741" cy="6514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lIns="92075" tIns="46025" rIns="92075" bIns="460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rgbClr val="0056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sz="4000" dirty="0">
                <a:solidFill>
                  <a:srgbClr val="F8F8F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Video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Calibri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3CA7071-A820-BC43-9286-B0F1C5A80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939" y="5979117"/>
            <a:ext cx="4025348" cy="753954"/>
          </a:xfrm>
          <a:prstGeom prst="rect">
            <a:avLst/>
          </a:prstGeom>
        </p:spPr>
      </p:pic>
      <p:pic>
        <p:nvPicPr>
          <p:cNvPr id="2" name="HWpFBfQEW3o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40625" y="882229"/>
            <a:ext cx="8650778" cy="486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3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CF366F5-56BC-D4EE-3D95-5B5F7414B72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9582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House Members Proposed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Changes in 2022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DDDBF1C-6583-555F-8A15-9F0851DAA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36" y="1298090"/>
            <a:ext cx="8282354" cy="480963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 Republican Study Committee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“Blueprint to Save America”</a:t>
            </a:r>
            <a:endParaRPr lang="en-US" sz="3200" u="none" strike="noStrik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sz="32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Raise the retirement age</a:t>
            </a:r>
          </a:p>
          <a:p>
            <a:pPr>
              <a:buClr>
                <a:schemeClr val="tx1"/>
              </a:buClr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ithhold payments </a:t>
            </a:r>
            <a:r>
              <a:rPr lang="en-US" sz="3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early retirees </a:t>
            </a:r>
            <a:br>
              <a:rPr lang="en-US" sz="3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and/or higher earners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Allow private accounts </a:t>
            </a:r>
          </a:p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Endorsed by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157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House members in 2022</a:t>
            </a:r>
            <a:endParaRPr lang="en-US" sz="3200" dirty="0"/>
          </a:p>
        </p:txBody>
      </p:sp>
      <p:pic>
        <p:nvPicPr>
          <p:cNvPr id="12" name="Picture 11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2A66A9AF-F21C-7486-5022-CCA3B71CB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396" y="1090702"/>
            <a:ext cx="3921369" cy="4676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C5A742C6-613D-2204-2F80-33352965C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50536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569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743773"/>
            <a:ext cx="7493924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Shape 362"/>
          <p:cNvSpPr txBox="1">
            <a:spLocks/>
          </p:cNvSpPr>
          <p:nvPr/>
        </p:nvSpPr>
        <p:spPr>
          <a:xfrm>
            <a:off x="0" y="-1"/>
            <a:ext cx="12192000" cy="62345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lIns="69056" tIns="34519" rIns="69056" bIns="3451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rgbClr val="0056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Fight Back</a:t>
            </a:r>
          </a:p>
        </p:txBody>
      </p:sp>
      <p:pic>
        <p:nvPicPr>
          <p:cNvPr id="512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D8247B6-0FB8-3EB5-C482-547EABEA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50536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36901"/>
            <a:ext cx="493776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Step 1: </a:t>
            </a:r>
            <a:r>
              <a:rPr lang="en-US" sz="2800" b="1" dirty="0">
                <a:solidFill>
                  <a:srgbClr val="0070C0"/>
                </a:solidFill>
              </a:rPr>
              <a:t>Sign Our Petition </a:t>
            </a:r>
            <a:r>
              <a:rPr lang="en-US" sz="2800" dirty="0"/>
              <a:t>Demanding NO CUTS to Social Security</a:t>
            </a:r>
          </a:p>
          <a:p>
            <a:pPr algn="ctr"/>
            <a:endParaRPr lang="en-US" sz="1000" b="1" dirty="0"/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Step 2: </a:t>
            </a:r>
            <a:r>
              <a:rPr lang="en-US" sz="2800" b="1" dirty="0">
                <a:solidFill>
                  <a:srgbClr val="0070C0"/>
                </a:solidFill>
              </a:rPr>
              <a:t>Get Involved</a:t>
            </a:r>
            <a:r>
              <a:rPr lang="en-US" sz="2800" dirty="0"/>
              <a:t> with </a:t>
            </a:r>
            <a:br>
              <a:rPr lang="en-US" sz="2800" dirty="0"/>
            </a:br>
            <a:r>
              <a:rPr lang="en-US" sz="2800" dirty="0"/>
              <a:t>YOUR Alliance </a:t>
            </a:r>
            <a:r>
              <a:rPr lang="en-US" sz="2800" b="1" dirty="0"/>
              <a:t>retiredamericans.org/join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459" y="789268"/>
            <a:ext cx="3206398" cy="4261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638" t="5713" r="6130" b="1188"/>
          <a:stretch/>
        </p:blipFill>
        <p:spPr>
          <a:xfrm>
            <a:off x="5301636" y="1267016"/>
            <a:ext cx="3407343" cy="2261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1" y="3632738"/>
            <a:ext cx="4013606" cy="26757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t="18648" r="19327" b="9225"/>
          <a:stretch/>
        </p:blipFill>
        <p:spPr>
          <a:xfrm>
            <a:off x="4348737" y="3632738"/>
            <a:ext cx="4360242" cy="22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70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965F4F-3F3C-F49D-05BE-BF9FA0803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53" y="583898"/>
            <a:ext cx="11586647" cy="5270637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sz="4200" b="1" dirty="0">
                <a:solidFill>
                  <a:srgbClr val="0070C0"/>
                </a:solidFill>
              </a:rPr>
              <a:t>		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6600" b="1" dirty="0"/>
              <a:t>Questions?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6600" b="1" dirty="0"/>
              <a:t>Comments?</a:t>
            </a:r>
            <a:r>
              <a:rPr lang="en-US" sz="6600" b="1" dirty="0">
                <a:solidFill>
                  <a:srgbClr val="0070C0"/>
                </a:solidFill>
              </a:rPr>
              <a:t/>
            </a:r>
            <a:br>
              <a:rPr lang="en-US" sz="6600" b="1" dirty="0">
                <a:solidFill>
                  <a:srgbClr val="0070C0"/>
                </a:solidFill>
              </a:rPr>
            </a:br>
            <a:endParaRPr lang="en-US" sz="4000" b="1" dirty="0">
              <a:solidFill>
                <a:srgbClr val="0070C0"/>
              </a:solidFill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4000" b="1" dirty="0" err="1">
                <a:solidFill>
                  <a:srgbClr val="0070C0"/>
                </a:solidFill>
              </a:rPr>
              <a:t>www.retiredamericans.org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en-US" sz="6600" b="1" dirty="0">
              <a:solidFill>
                <a:srgbClr val="0070C0"/>
              </a:solidFill>
            </a:endParaRPr>
          </a:p>
          <a:p>
            <a:pPr>
              <a:buClr>
                <a:schemeClr val="tx1"/>
              </a:buClr>
            </a:pPr>
            <a:endParaRPr lang="en-US" b="1" dirty="0">
              <a:solidFill>
                <a:srgbClr val="0070C0"/>
              </a:solidFill>
            </a:endParaRPr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D038666-87F8-91DD-0D8C-7208BEF17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50536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120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843" y="1018962"/>
            <a:ext cx="8660345" cy="527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0" y="15686"/>
            <a:ext cx="12192000" cy="761999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 baseline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altLang="en-US" sz="4400" kern="0" dirty="0">
                <a:latin typeface="Segoe UI" panose="020B0502040204020203" pitchFamily="34" charset="0"/>
                <a:cs typeface="Segoe UI" panose="020B0502040204020203" pitchFamily="34" charset="0"/>
              </a:rPr>
              <a:t> Social Security 101</a:t>
            </a:r>
          </a:p>
        </p:txBody>
      </p:sp>
    </p:spTree>
    <p:extLst>
      <p:ext uri="{BB962C8B-B14F-4D97-AF65-F5344CB8AC3E}">
        <p14:creationId xmlns:p14="http://schemas.microsoft.com/office/powerpoint/2010/main" val="262430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555670" y="4322618"/>
            <a:ext cx="9393381" cy="163979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50.2</a:t>
            </a:r>
            <a:r>
              <a:rPr lang="en-US" alt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 million receive retiree benefits </a:t>
            </a:r>
            <a:br>
              <a:rPr lang="en-US" alt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5.9</a:t>
            </a:r>
            <a:r>
              <a:rPr lang="en-US" alt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 million receive survivors’ benefits including more than 4  	million children </a:t>
            </a:r>
            <a:br>
              <a:rPr lang="en-US" alt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8.9</a:t>
            </a:r>
            <a:r>
              <a:rPr lang="en-US" alt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 million receive disability benefits</a:t>
            </a:r>
          </a:p>
          <a:p>
            <a:pPr marL="300038" lvl="1" indent="0">
              <a:defRPr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B711FAD-F4F1-B5E5-B0EB-88408F29E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62411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601" y="1142101"/>
            <a:ext cx="7286663" cy="2788199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0" y="15686"/>
            <a:ext cx="12192000" cy="761999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 baseline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altLang="en-US" sz="4400" kern="0" dirty="0">
                <a:latin typeface="Segoe UI" panose="020B0502040204020203" pitchFamily="34" charset="0"/>
                <a:cs typeface="Segoe UI" panose="020B0502040204020203" pitchFamily="34" charset="0"/>
              </a:rPr>
              <a:t>65.2 Million Beneficiaries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631" y="6400798"/>
            <a:ext cx="2242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Social Security Administration, 2023</a:t>
            </a:r>
          </a:p>
        </p:txBody>
      </p:sp>
    </p:spTree>
    <p:extLst>
      <p:ext uri="{BB962C8B-B14F-4D97-AF65-F5344CB8AC3E}">
        <p14:creationId xmlns:p14="http://schemas.microsoft.com/office/powerpoint/2010/main" val="205645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1430" y="-635"/>
            <a:ext cx="12192000" cy="878122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Primary Income Source for Most Older Americans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4F8CCF-D6C1-3048-9318-5B80E05CE971}"/>
              </a:ext>
            </a:extLst>
          </p:cNvPr>
          <p:cNvSpPr txBox="1"/>
          <p:nvPr/>
        </p:nvSpPr>
        <p:spPr>
          <a:xfrm>
            <a:off x="346655" y="6323074"/>
            <a:ext cx="1705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Department of Labor,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221E0-5B09-E236-0E47-F359DF633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481" y="1219200"/>
            <a:ext cx="6449203" cy="5103874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For 1/3 of current beneficiaries – </a:t>
            </a:r>
            <a:r>
              <a:rPr lang="en-US" sz="3200" b="1" dirty="0">
                <a:solidFill>
                  <a:srgbClr val="0070C0"/>
                </a:solidFill>
              </a:rPr>
              <a:t>90%</a:t>
            </a:r>
            <a:r>
              <a:rPr lang="en-US" sz="3200" b="1" dirty="0"/>
              <a:t> of income is from Social Security</a:t>
            </a:r>
          </a:p>
          <a:p>
            <a:r>
              <a:rPr lang="en-US" sz="3200" b="1" dirty="0"/>
              <a:t>For 2/3 of current beneficiaries – </a:t>
            </a:r>
            <a:r>
              <a:rPr lang="en-US" sz="3200" b="1" dirty="0">
                <a:solidFill>
                  <a:srgbClr val="0070C0"/>
                </a:solidFill>
              </a:rPr>
              <a:t>50% </a:t>
            </a:r>
            <a:r>
              <a:rPr lang="en-US" sz="3200" b="1" dirty="0"/>
              <a:t>of income is from Social Security</a:t>
            </a:r>
          </a:p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Average Monthly Benefits are Modest</a:t>
            </a:r>
          </a:p>
          <a:p>
            <a:pPr marL="300038" lvl="1" indent="0">
              <a:lnSpc>
                <a:spcPct val="120000"/>
              </a:lnSpc>
              <a:buNone/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Retired worker 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$1,677 </a:t>
            </a:r>
            <a:b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Retired couple 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$2,753</a:t>
            </a:r>
            <a:b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Disabled Worker 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$1,364</a:t>
            </a:r>
          </a:p>
          <a:p>
            <a:pPr marL="0" indent="0">
              <a:buNone/>
            </a:pPr>
            <a:endParaRPr lang="en-US" sz="3200" b="1"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919C479-F970-87DB-7F0C-420696E9B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50536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ransportation Resources Caregivers Need to Kn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351" y="1381317"/>
            <a:ext cx="5603506" cy="321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96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/>
          </p:cNvSpPr>
          <p:nvPr>
            <p:ph type="title"/>
          </p:nvPr>
        </p:nvSpPr>
        <p:spPr>
          <a:xfrm>
            <a:off x="0" y="15686"/>
            <a:ext cx="12192000" cy="761999"/>
          </a:xfrm>
          <a:solidFill>
            <a:srgbClr val="002060"/>
          </a:solidFill>
        </p:spPr>
        <p:txBody>
          <a:bodyPr/>
          <a:lstStyle/>
          <a:p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Younger Workers and Social Security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9387" y="1174028"/>
            <a:ext cx="11447813" cy="497739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9% of millennials have received Social Security </a:t>
            </a: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their working 	parent died, became disabled, or retired</a:t>
            </a: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young person starting a career today has a 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 chance of being 	disabled before 67</a:t>
            </a: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Security likely to provide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younger Americans’ income in old age </a:t>
            </a:r>
          </a:p>
          <a:p>
            <a:pPr marL="0" indent="0">
              <a:buNone/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b="1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traditional pensions; only 1/3 have a retirement savings plan at work</a:t>
            </a: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65% of people 18-29 want NO reduction </a:t>
            </a: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Social Security, but only 15% 	believe Social Security will have enough money to provide benefits at 	current levels</a:t>
            </a:r>
          </a:p>
          <a:p>
            <a:pPr marL="0" indent="0">
              <a:buNone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7238" lvl="1" indent="-457200">
              <a:buFont typeface="Arial" panose="020B0604020202020204" pitchFamily="34" charset="0"/>
              <a:buChar char="•"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7238" lvl="1" indent="-457200">
              <a:buFont typeface="Arial" panose="020B0604020202020204" pitchFamily="34" charset="0"/>
              <a:buChar char="•"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A1252A8-2D56-D1BE-07E8-92E48BD5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86161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A78075-6C18-E93E-9B2C-97B3FFDE0E6F}"/>
              </a:ext>
            </a:extLst>
          </p:cNvPr>
          <p:cNvSpPr txBox="1"/>
          <p:nvPr/>
        </p:nvSpPr>
        <p:spPr>
          <a:xfrm>
            <a:off x="346655" y="6323074"/>
            <a:ext cx="2722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Pew Research Center (2020) and Center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a</a:t>
            </a:r>
            <a:r>
              <a:rPr kumimoji="0" lang="en-US" sz="10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Policy Priorities (2021)</a:t>
            </a:r>
          </a:p>
        </p:txBody>
      </p:sp>
    </p:spTree>
    <p:extLst>
      <p:ext uri="{BB962C8B-B14F-4D97-AF65-F5344CB8AC3E}">
        <p14:creationId xmlns:p14="http://schemas.microsoft.com/office/powerpoint/2010/main" val="398299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7"/>
            <a:ext cx="12192000" cy="788670"/>
          </a:xfrm>
          <a:solidFill>
            <a:srgbClr val="002060"/>
          </a:solidFill>
        </p:spPr>
        <p:txBody>
          <a:bodyPr/>
          <a:lstStyle/>
          <a:p>
            <a:r>
              <a:rPr lang="en-US" sz="4400" dirty="0">
                <a:solidFill>
                  <a:srgbClr val="F8F8F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is Social Security Funded</a:t>
            </a:r>
            <a:endParaRPr lang="en-US" dirty="0">
              <a:solidFill>
                <a:srgbClr val="F8F8F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630" y="1292012"/>
            <a:ext cx="4227616" cy="3931755"/>
          </a:xfrm>
        </p:spPr>
        <p:txBody>
          <a:bodyPr/>
          <a:lstStyle/>
          <a:p>
            <a:pPr marL="342900" lvl="1" indent="0" algn="ctr">
              <a:buNone/>
            </a:pP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</a:rPr>
              <a:t>Worker + Employer each contribute 6.2% of every paycheck </a:t>
            </a:r>
            <a:b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endParaRPr lang="en-US" sz="2800" b="1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marL="342900" lvl="1" indent="0" algn="ctr">
              <a:buNone/>
            </a:pP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</a:rPr>
              <a:t>2023 Contributions are capped at $160,200 </a:t>
            </a:r>
            <a:b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</a:rPr>
              <a:t>per year, per employee</a:t>
            </a:r>
            <a:r>
              <a:rPr lang="en-US" sz="1400" b="1" dirty="0">
                <a:solidFill>
                  <a:schemeClr val="bg2"/>
                </a:solidFill>
                <a:latin typeface="Calibri" panose="020F0502020204030204" pitchFamily="34" charset="0"/>
              </a:rPr>
              <a:t/>
            </a:r>
            <a:br>
              <a:rPr lang="en-US" sz="1400" b="1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endParaRPr lang="en-US" sz="1400" b="1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marL="0" lvl="0" indent="0" algn="ctr">
              <a:buClr>
                <a:srgbClr val="000000">
                  <a:lumMod val="95000"/>
                  <a:lumOff val="5000"/>
                </a:srgbClr>
              </a:buClr>
              <a:buSzPct val="100000"/>
              <a:buNone/>
              <a:defRPr/>
            </a:pPr>
            <a:r>
              <a:rPr lang="en-US" alt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Bond interest and </a:t>
            </a:r>
            <a:br>
              <a:rPr lang="en-US" alt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tax revenue on </a:t>
            </a:r>
            <a:br>
              <a:rPr lang="en-US" alt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high-earner beneficiaries</a:t>
            </a:r>
          </a:p>
          <a:p>
            <a:pPr marL="342900" lvl="1" indent="0" algn="ctr">
              <a:buNone/>
            </a:pPr>
            <a:endParaRPr lang="en-US" sz="2800" b="1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6FA5043-1C1C-F175-A685-D00FFE4A9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86161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7051" y="1946532"/>
            <a:ext cx="7073374" cy="3106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95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/>
          </p:cNvSpPr>
          <p:nvPr>
            <p:ph type="title"/>
          </p:nvPr>
        </p:nvSpPr>
        <p:spPr>
          <a:xfrm>
            <a:off x="0" y="15686"/>
            <a:ext cx="12192000" cy="761999"/>
          </a:xfrm>
          <a:solidFill>
            <a:srgbClr val="002060"/>
          </a:solidFill>
        </p:spPr>
        <p:txBody>
          <a:bodyPr/>
          <a:lstStyle/>
          <a:p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Benefits Are Guaranteed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7220" y="1178553"/>
            <a:ext cx="5738826" cy="5097117"/>
          </a:xfrm>
        </p:spPr>
        <p:txBody>
          <a:bodyPr/>
          <a:lstStyle/>
          <a:p>
            <a:pPr marL="457200" indent="-457200">
              <a:buClr>
                <a:schemeClr val="bg2">
                  <a:lumMod val="95000"/>
                  <a:lumOff val="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en-US" sz="3200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bg2">
                  <a:lumMod val="95000"/>
                  <a:lumOff val="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Benefits are calculated on a person’s lifetime earnings, and are guaranteed no matter how long they live</a:t>
            </a:r>
          </a:p>
          <a:p>
            <a:pPr marL="457200" indent="-457200">
              <a:buClr>
                <a:schemeClr val="bg2">
                  <a:lumMod val="95000"/>
                  <a:lumOff val="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altLang="en-US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A1252A8-2D56-D1BE-07E8-92E48BD5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86161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84" y="1491915"/>
            <a:ext cx="5134444" cy="3176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061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/>
          </p:cNvSpPr>
          <p:nvPr>
            <p:ph type="title"/>
          </p:nvPr>
        </p:nvSpPr>
        <p:spPr>
          <a:xfrm>
            <a:off x="0" y="15686"/>
            <a:ext cx="12192000" cy="761999"/>
          </a:xfrm>
          <a:solidFill>
            <a:srgbClr val="002060"/>
          </a:solidFill>
        </p:spPr>
        <p:txBody>
          <a:bodyPr/>
          <a:lstStyle/>
          <a:p>
            <a:r>
              <a:rPr lang="en-US" alt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Does Not Add to National Debt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4379" y="972153"/>
            <a:ext cx="5784783" cy="5303518"/>
          </a:xfrm>
        </p:spPr>
        <p:txBody>
          <a:bodyPr/>
          <a:lstStyle/>
          <a:p>
            <a:pPr marL="457200" indent="-457200">
              <a:buClr>
                <a:schemeClr val="bg2">
                  <a:lumMod val="95000"/>
                  <a:lumOff val="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en-US" sz="3200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bg2">
                  <a:lumMod val="95000"/>
                  <a:lumOff val="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Social Security cannot spend more than is in its Trust Funds or borrow money</a:t>
            </a:r>
            <a:br>
              <a:rPr lang="en-US" alt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en-US" altLang="en-US" sz="3200" b="1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bg2">
                  <a:lumMod val="95000"/>
                  <a:lumOff val="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Should funds become depleted in the future, benefits would be reduced</a:t>
            </a:r>
          </a:p>
          <a:p>
            <a:pPr marL="457200" indent="-457200">
              <a:buClr>
                <a:schemeClr val="bg2">
                  <a:lumMod val="95000"/>
                  <a:lumOff val="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altLang="en-US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A1252A8-2D56-D1BE-07E8-92E48BD5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38" y="5986161"/>
            <a:ext cx="4054719" cy="7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57750" y="-1924050"/>
            <a:ext cx="2743200" cy="1340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25" y="1860318"/>
            <a:ext cx="5811665" cy="2840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515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lliance Template">
  <a:themeElements>
    <a:clrScheme name="">
      <a:dk1>
        <a:srgbClr val="000000"/>
      </a:dk1>
      <a:lt1>
        <a:srgbClr val="001F3E"/>
      </a:lt1>
      <a:dk2>
        <a:srgbClr val="0000FF"/>
      </a:dk2>
      <a:lt2>
        <a:srgbClr val="CC3300"/>
      </a:lt2>
      <a:accent1>
        <a:srgbClr val="00FFFF"/>
      </a:accent1>
      <a:accent2>
        <a:srgbClr val="3366FF"/>
      </a:accent2>
      <a:accent3>
        <a:srgbClr val="AAAAFF"/>
      </a:accent3>
      <a:accent4>
        <a:srgbClr val="001934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lliance_Template_WideFormat.potx" id="{0BA7BACC-AAAA-4622-8C42-C98A6AF69457}" vid="{2F6848B3-9F37-4FE0-BE23-996D6DA75DB1}"/>
    </a:ext>
  </a:extLst>
</a:theme>
</file>

<file path=ppt/theme/theme3.xml><?xml version="1.0" encoding="utf-8"?>
<a:theme xmlns:a="http://schemas.openxmlformats.org/drawingml/2006/main" name="Alliance Template">
  <a:themeElements>
    <a:clrScheme name="">
      <a:dk1>
        <a:srgbClr val="000000"/>
      </a:dk1>
      <a:lt1>
        <a:srgbClr val="001F3E"/>
      </a:lt1>
      <a:dk2>
        <a:srgbClr val="0000FF"/>
      </a:dk2>
      <a:lt2>
        <a:srgbClr val="CC3300"/>
      </a:lt2>
      <a:accent1>
        <a:srgbClr val="00FFFF"/>
      </a:accent1>
      <a:accent2>
        <a:srgbClr val="3366FF"/>
      </a:accent2>
      <a:accent3>
        <a:srgbClr val="AAAAFF"/>
      </a:accent3>
      <a:accent4>
        <a:srgbClr val="001934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lliance_Template_WideFormat.potx" id="{0BA7BACC-AAAA-4622-8C42-C98A6AF69457}" vid="{2F6848B3-9F37-4FE0-BE23-996D6DA75DB1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904</Words>
  <Application>Microsoft Office PowerPoint</Application>
  <PresentationFormat>Widescreen</PresentationFormat>
  <Paragraphs>147</Paragraphs>
  <Slides>22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MS PGothic</vt:lpstr>
      <vt:lpstr>Arial</vt:lpstr>
      <vt:lpstr>Calibri</vt:lpstr>
      <vt:lpstr>Calibri Light</vt:lpstr>
      <vt:lpstr>PublicoText</vt:lpstr>
      <vt:lpstr>Quattrocento Sans</vt:lpstr>
      <vt:lpstr>Segoe UI</vt:lpstr>
      <vt:lpstr>Times New Roman</vt:lpstr>
      <vt:lpstr>Wingdings</vt:lpstr>
      <vt:lpstr>YahooSans VF</vt:lpstr>
      <vt:lpstr>Office Theme</vt:lpstr>
      <vt:lpstr>2_Alliance Template</vt:lpstr>
      <vt:lpstr>Alliance Template</vt:lpstr>
      <vt:lpstr>1_Office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Primary Income Source for Most Older Americans</vt:lpstr>
      <vt:lpstr>Younger Workers and Social Security</vt:lpstr>
      <vt:lpstr>How is Social Security Funded</vt:lpstr>
      <vt:lpstr>Benefits Are Guaranteed</vt:lpstr>
      <vt:lpstr>Does Not Add to National Debt</vt:lpstr>
      <vt:lpstr>Social Security is Solvent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Americans Living Longer? </vt:lpstr>
      <vt:lpstr>PowerPoint Presentation</vt:lpstr>
      <vt:lpstr>Privatization Schemes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Cutler</dc:creator>
  <cp:lastModifiedBy>Lisa Cutler</cp:lastModifiedBy>
  <cp:revision>73</cp:revision>
  <cp:lastPrinted>2019-11-15T16:11:10Z</cp:lastPrinted>
  <dcterms:created xsi:type="dcterms:W3CDTF">2019-11-15T13:45:41Z</dcterms:created>
  <dcterms:modified xsi:type="dcterms:W3CDTF">2023-04-24T16:30:41Z</dcterms:modified>
</cp:coreProperties>
</file>